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atrick Hand"/>
      <p:regular r:id="rId29"/>
    </p:embeddedFont>
    <p:embeddedFont>
      <p:font typeface="Caveat Brush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atrickHan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CaveatBrush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211688501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211688501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11688501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11688501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116885013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11688501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116885013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211688501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11688501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11688501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116885013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116885013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11688501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11688501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11688501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211688501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116885013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2116885013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116885013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11688501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2116885013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2116885013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11688501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11688501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116885013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116885013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2116885013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2116885013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116885013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2116885013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2116885013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2116885013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11688501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11688501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11688501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11688501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11688501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11688501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11688501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11688501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11688501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11688501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11688501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11688501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11688501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11688501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4843" r="0" t="0"/>
          <a:stretch/>
        </p:blipFill>
        <p:spPr>
          <a:xfrm>
            <a:off x="0" y="1412525"/>
            <a:ext cx="7443602" cy="23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646275"/>
            <a:ext cx="5451900" cy="185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12342" r="0" t="0"/>
          <a:stretch/>
        </p:blipFill>
        <p:spPr>
          <a:xfrm>
            <a:off x="0" y="1672375"/>
            <a:ext cx="7059452" cy="17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49750"/>
            <a:ext cx="5925900" cy="56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85800" y="2751950"/>
            <a:ext cx="5925900" cy="24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4"/>
          <p:cNvGrpSpPr/>
          <p:nvPr/>
        </p:nvGrpSpPr>
        <p:grpSpPr>
          <a:xfrm>
            <a:off x="2870262" y="0"/>
            <a:ext cx="3403476" cy="4760024"/>
            <a:chOff x="2391450" y="1"/>
            <a:chExt cx="2365825" cy="4760024"/>
          </a:xfrm>
        </p:grpSpPr>
        <p:pic>
          <p:nvPicPr>
            <p:cNvPr id="20" name="Google Shape;20;p4"/>
            <p:cNvPicPr preferRelativeResize="0"/>
            <p:nvPr/>
          </p:nvPicPr>
          <p:blipFill rotWithShape="1">
            <a:blip r:embed="rId2">
              <a:alphaModFix/>
            </a:blip>
            <a:srcRect b="0" l="0" r="36053" t="0"/>
            <a:stretch/>
          </p:blipFill>
          <p:spPr>
            <a:xfrm rot="-5400000">
              <a:off x="680613" y="1710838"/>
              <a:ext cx="4760024" cy="133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"/>
            <p:cNvPicPr preferRelativeResize="0"/>
            <p:nvPr/>
          </p:nvPicPr>
          <p:blipFill rotWithShape="1">
            <a:blip r:embed="rId2">
              <a:alphaModFix/>
            </a:blip>
            <a:srcRect b="0" l="0" r="36053" t="0"/>
            <a:stretch/>
          </p:blipFill>
          <p:spPr>
            <a:xfrm rot="-5400000">
              <a:off x="1708088" y="1710838"/>
              <a:ext cx="4760024" cy="1338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" name="Google Shape;22;p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49400" y="1123925"/>
            <a:ext cx="2845200" cy="3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>
                <a:solidFill>
                  <a:schemeClr val="dk1"/>
                </a:solidFill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/>
        </p:nvSpPr>
        <p:spPr>
          <a:xfrm>
            <a:off x="3593400" y="2275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  <a:latin typeface="Caveat Brush"/>
                <a:ea typeface="Caveat Brush"/>
                <a:cs typeface="Caveat Brush"/>
                <a:sym typeface="Caveat Brush"/>
              </a:rPr>
              <a:t>“</a:t>
            </a:r>
            <a:endParaRPr sz="7200">
              <a:solidFill>
                <a:schemeClr val="dk2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✔"/>
              <a:defRPr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6862500" cy="5143500"/>
          </a:xfrm>
          <a:prstGeom prst="rect">
            <a:avLst/>
          </a:prstGeom>
          <a:gradFill>
            <a:gsLst>
              <a:gs pos="0">
                <a:srgbClr val="1A1135">
                  <a:alpha val="67450"/>
                </a:srgbClr>
              </a:gs>
              <a:gs pos="50000">
                <a:srgbClr val="1A1135">
                  <a:alpha val="67450"/>
                </a:srgbClr>
              </a:gs>
              <a:gs pos="100000">
                <a:srgbClr val="1A1135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57200" y="1499500"/>
            <a:ext cx="44010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✔"/>
              <a:defRPr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499500"/>
            <a:ext cx="39297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✔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757101" y="1499500"/>
            <a:ext cx="39297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✔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457200" y="1499500"/>
            <a:ext cx="25203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3311850" y="1499500"/>
            <a:ext cx="25203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52" name="Google Shape;52;p8"/>
          <p:cNvSpPr txBox="1"/>
          <p:nvPr>
            <p:ph idx="3" type="body"/>
          </p:nvPr>
        </p:nvSpPr>
        <p:spPr>
          <a:xfrm>
            <a:off x="6166500" y="1499500"/>
            <a:ext cx="25203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0"/>
          <p:cNvGrpSpPr/>
          <p:nvPr/>
        </p:nvGrpSpPr>
        <p:grpSpPr>
          <a:xfrm>
            <a:off x="1507075" y="4334225"/>
            <a:ext cx="6144575" cy="537750"/>
            <a:chOff x="1507075" y="4334225"/>
            <a:chExt cx="6144575" cy="537750"/>
          </a:xfrm>
        </p:grpSpPr>
        <p:pic>
          <p:nvPicPr>
            <p:cNvPr id="61" name="Google Shape;61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07075" y="4334225"/>
              <a:ext cx="3986087" cy="529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3665564" y="4342210"/>
              <a:ext cx="3986087" cy="5297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" name="Google Shape;63;p1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646175" y="4386854"/>
            <a:ext cx="58515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1"/>
            </a:gs>
            <a:gs pos="100000">
              <a:schemeClr val="accent6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Char char="✔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indent="-3937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indent="-3937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indent="-3937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indent="-3937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indent="-3937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indent="-3937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indent="-3937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indent="-3937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ctrTitle"/>
          </p:nvPr>
        </p:nvSpPr>
        <p:spPr>
          <a:xfrm>
            <a:off x="685800" y="1646275"/>
            <a:ext cx="5451900" cy="185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1"/>
                </a:solidFill>
              </a:rPr>
              <a:t>Automated Test Framework</a:t>
            </a:r>
            <a:endParaRPr sz="37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</a:rPr>
              <a:t>(ATF)</a:t>
            </a:r>
            <a:endParaRPr sz="25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Art of Testing with ServiceNow</a:t>
            </a:r>
            <a:endParaRPr sz="4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Refactoring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4572000" y="1499500"/>
            <a:ext cx="38517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“Refactoring is a disciplined technique for restructuring an existing body of code, altering its internal structure without changing its external behavior.”</a:t>
            </a:r>
            <a:endParaRPr sz="1800"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step involves improving the code structure, readability, and performance without changing its behavior.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Refactoring aims to make code easier to read and cheaper to modify.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It's done when code becomes redundant, hard to read, or doesn't feel right.</a:t>
            </a:r>
            <a:endParaRPr sz="1600"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02" y="1804556"/>
            <a:ext cx="4098776" cy="251679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There are no strict rules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457200" y="1499500"/>
            <a:ext cx="40374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I often notice that the resulting code, while it works, isn't as clear as it could be.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I then refactor it into a better shape so that when I (or someone else) return to this code in a few weeks time, I won't have to spend time puzzling out how this code works.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If I struggle to understand this code, I refactor it so I won't have to struggle again next time I look at it.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If there's some functionality buried in there that I need, I refactor so I can easily use it.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- Martin Fowler (Author, Refactoring)</a:t>
            </a:r>
            <a:endParaRPr sz="1400"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300" y="2077611"/>
            <a:ext cx="4037401" cy="197068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Arrange, Act, Assert Pattern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4170150" y="1544125"/>
            <a:ext cx="40374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Each test case typically follows this pattern: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/>
              <a:t>Arrange: </a:t>
            </a:r>
            <a:r>
              <a:rPr lang="en" sz="1700"/>
              <a:t>Set up the elements required for the test. 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/>
              <a:t>Act: </a:t>
            </a:r>
            <a:r>
              <a:rPr lang="en" sz="1700"/>
              <a:t>Perform the action you want to test.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/>
              <a:t>Assert: </a:t>
            </a:r>
            <a:r>
              <a:rPr lang="en" sz="1700"/>
              <a:t>Verify that the result is as expected. </a:t>
            </a:r>
            <a:endParaRPr sz="17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Assertions are used in programming to ensure that a certain condition is true at a specific point in the program. </a:t>
            </a:r>
            <a:endParaRPr sz="17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If the condition is false, an assertion error is thrown.</a:t>
            </a:r>
            <a:endParaRPr sz="1500"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75" y="1544125"/>
            <a:ext cx="3126927" cy="312689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Environment Development Model 1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50" y="1750225"/>
            <a:ext cx="8753475" cy="2667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Environment Development Model 2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3" y="1673425"/>
            <a:ext cx="8715375" cy="28384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Continuous Integration and Continuous Delivery (CI/CD)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457200" y="1499500"/>
            <a:ext cx="44010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/>
              <a:t>“</a:t>
            </a:r>
            <a:r>
              <a:rPr lang="en" sz="2500"/>
              <a:t>Continuous Integration and Continuous Delivery (CI/CD) is a software development practice that aims to improve the quality and speed of software development by integrating and testing code changes frequently.”</a:t>
            </a:r>
            <a:endParaRPr sz="2500"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075" y="1949875"/>
            <a:ext cx="3981000" cy="209546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Continuous Integration and Continuous Delivery (CI/CD)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457200" y="1499500"/>
            <a:ext cx="77580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CI and CD stands for Continuous Integration and Continuous Delivery. </a:t>
            </a:r>
            <a:endParaRPr sz="24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Continuous Integration (CI)</a:t>
            </a:r>
            <a:r>
              <a:rPr lang="en" sz="2400"/>
              <a:t>: This involves automating the build and test process for code changes, ensuring that the code is integrated and tested frequently.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Continuous Delivery (CD)</a:t>
            </a:r>
            <a:r>
              <a:rPr lang="en" sz="2400"/>
              <a:t>: This involves automating the deployment of software changes to production environments, ensuring that the software is delivered quickly and reliably.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437" y="1480650"/>
            <a:ext cx="6691125" cy="344512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30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Continuous Integration and Continuous Delivery (CI/CD)</a:t>
            </a:r>
            <a:endParaRPr sz="2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Automated Test Framework (ATF)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457200" y="1499500"/>
            <a:ext cx="40374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Automated Test Framework (ATF) is a ServiceNow application to test within a ServiceNow instance.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You can create and run automated tests to confirm that your instance works after making a change.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On average, manual testing consumed 43% of time and resources spent on upgrades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Leveraging the power of ATF, you will be able to reduce the amount of manual testing required to deliver ServiceNow instance changes quickly and effectively.</a:t>
            </a:r>
            <a:endParaRPr sz="1700"/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075" y="1927438"/>
            <a:ext cx="4037402" cy="227101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Building Blocks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4728550" y="1499500"/>
            <a:ext cx="40374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important elements used to develop ATF testing include: </a:t>
            </a:r>
            <a:endParaRPr/>
          </a:p>
          <a:p>
            <a:pPr indent="-3937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●"/>
            </a:pPr>
            <a:r>
              <a:rPr lang="en"/>
              <a:t>Test suites </a:t>
            </a:r>
            <a:endParaRPr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/>
              <a:t>Tests </a:t>
            </a:r>
            <a:endParaRPr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/>
              <a:t>Test steps</a:t>
            </a: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5" y="1750634"/>
            <a:ext cx="3840925" cy="262464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Quality Code Starts with Testability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620925" y="1499500"/>
            <a:ext cx="40560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Programmers shouldn’t have to guess whether software is working correctly. They should be able to prove it, every step of the way.”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 sz="2200"/>
              <a:t>Neelam Dwivedi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(Associate Professor at University of Oklahoma)</a:t>
            </a:r>
            <a:endParaRPr sz="1300"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b="10402" l="0" r="0" t="0"/>
          <a:stretch/>
        </p:blipFill>
        <p:spPr>
          <a:xfrm>
            <a:off x="5189950" y="1499500"/>
            <a:ext cx="3112028" cy="312690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Test suites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207" name="Google Shape;207;p33"/>
          <p:cNvSpPr txBox="1"/>
          <p:nvPr>
            <p:ph idx="1" type="body"/>
          </p:nvPr>
        </p:nvSpPr>
        <p:spPr>
          <a:xfrm>
            <a:off x="457200" y="1499500"/>
            <a:ext cx="40374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 test suite groups tests together that are typically performed one after the other.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Test suites represent a grouping of one or more tests or other test suites.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same test can be included within multiple test suites. 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However, a test suite can only be assigned one parent test suite.</a:t>
            </a:r>
            <a:endParaRPr sz="1900"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080" y="1750634"/>
            <a:ext cx="3840925" cy="262464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Tests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4728550" y="1499500"/>
            <a:ext cx="40374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“It represents an individual test case with a given acceptance criteria.”</a:t>
            </a:r>
            <a:endParaRPr sz="2400"/>
          </a:p>
          <a:p>
            <a:pPr indent="-2857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lang="en" sz="1700"/>
              <a:t>An ATF test represents a set of actions and assertions to verify an expected end result. </a:t>
            </a:r>
            <a:endParaRPr sz="1700"/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700"/>
              <a:t>Each action or assertion within the test is represented by an individual test step. </a:t>
            </a:r>
            <a:endParaRPr sz="1700"/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700"/>
              <a:t>Although there is no limit to the number of test steps contained within a test, it is typically better to create smaller focused tests, rather than larger broad tests.</a:t>
            </a:r>
            <a:endParaRPr sz="1700"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866" y="1499500"/>
            <a:ext cx="2903809" cy="312690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Test steps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457200" y="1499500"/>
            <a:ext cx="40374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 test step represents a single action or assertion within a test, such as creating a user, opening a form, or validating a field value. 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Different types of test steps are created using different test step configurations. 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 test step configuration defines the behavior and characteristics of each type of action or assertion.</a:t>
            </a:r>
            <a:endParaRPr sz="1900"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946" y="1499512"/>
            <a:ext cx="3417788" cy="302312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ATF in action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500" y="1369475"/>
            <a:ext cx="7350984" cy="3621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Quality Code Starts with Testability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7117" l="0" r="0" t="21702"/>
          <a:stretch/>
        </p:blipFill>
        <p:spPr>
          <a:xfrm>
            <a:off x="481722" y="1468675"/>
            <a:ext cx="8180553" cy="327787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Test-Driven Development (TDD)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4098775" y="1499500"/>
            <a:ext cx="38715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2200"/>
              <a:t>Test-Driven Development (TDD) is a software development approach where tests are written before the actual code.</a:t>
            </a:r>
            <a:endParaRPr sz="22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200"/>
              <a:t>The main goal of TDD is to improve the quality of the software and ensure that the code meets the requirements.</a:t>
            </a:r>
            <a:endParaRPr sz="2200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855075"/>
            <a:ext cx="3431675" cy="24157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Test-Driven Development (TDD)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313" y="1529525"/>
            <a:ext cx="7229375" cy="34020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18"/>
          <p:cNvSpPr/>
          <p:nvPr/>
        </p:nvSpPr>
        <p:spPr>
          <a:xfrm>
            <a:off x="5238750" y="4271375"/>
            <a:ext cx="1369200" cy="50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Benefits of TDD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676050" y="1499500"/>
            <a:ext cx="45987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794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Char char="●"/>
            </a:pPr>
            <a:r>
              <a:rPr b="1" lang="en" sz="1600"/>
              <a:t>Improved Code Quality: </a:t>
            </a:r>
            <a:r>
              <a:rPr lang="en" sz="1600"/>
              <a:t>Writing tests first helps clarify requirements and leads to better-designed code. </a:t>
            </a:r>
            <a:endParaRPr sz="1600"/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b="1" lang="en" sz="1600"/>
              <a:t>Fewer Bugs: </a:t>
            </a:r>
            <a:r>
              <a:rPr lang="en" sz="1600"/>
              <a:t>Since tests are written for every piece of functionality, TDD helps catch bugs early in the development process. </a:t>
            </a:r>
            <a:endParaRPr sz="1600"/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b="1" lang="en" sz="1600"/>
              <a:t>Documentation: </a:t>
            </a:r>
            <a:r>
              <a:rPr lang="en" sz="1600"/>
              <a:t>Tests serve as documentation for the code, making it easier for new developers to understand the intended behavior. </a:t>
            </a:r>
            <a:endParaRPr sz="1600"/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b="1" lang="en" sz="1600"/>
              <a:t>Confidence in Refactoring: </a:t>
            </a:r>
            <a:r>
              <a:rPr lang="en" sz="1600"/>
              <a:t>With a comprehensive suite of tests, developers can refactor code with confidence, knowing that any regressions will be caught by the tests.</a:t>
            </a:r>
            <a:endParaRPr sz="1600"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99500"/>
            <a:ext cx="3126900" cy="3126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Test-Code-Refactor Cycle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457200" y="1499500"/>
            <a:ext cx="47964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“Test-driven development (TDD) is a software development process that relies on the repetitive cycle of writing”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TDD primarily involves unit testing, which tests the smallest units of code.</a:t>
            </a:r>
            <a:endParaRPr sz="20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fundamental cycle in TDD involves writing a failing test case, writing code to pass the test, and then refactoring the code to improve its structure without changing its behavior.</a:t>
            </a:r>
            <a:endParaRPr sz="1900"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448" y="1499500"/>
            <a:ext cx="2779456" cy="3126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Red-Green-Refactor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4572000" y="1499500"/>
            <a:ext cx="38517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>
                <a:solidFill>
                  <a:srgbClr val="FF0000"/>
                </a:solidFill>
              </a:rPr>
              <a:t>Red: </a:t>
            </a:r>
            <a:r>
              <a:rPr lang="en" sz="1800"/>
              <a:t>Write a test for a new feature or functionality. The test should fail because the feature is not yet implemented.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>
                <a:solidFill>
                  <a:srgbClr val="00FF00"/>
                </a:solidFill>
              </a:rPr>
              <a:t>Green:</a:t>
            </a:r>
            <a:r>
              <a:rPr b="1" lang="en" sz="1800"/>
              <a:t> </a:t>
            </a:r>
            <a:r>
              <a:rPr lang="en" sz="1800"/>
              <a:t>Write the minimum amount of code necessary to make the test pass. The focus is on getting the test to pass, not on writing perfect code.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>
                <a:solidFill>
                  <a:srgbClr val="A4C2F4"/>
                </a:solidFill>
              </a:rPr>
              <a:t>Refactor: </a:t>
            </a:r>
            <a:r>
              <a:rPr lang="en" sz="1800"/>
              <a:t>Clean up the code while ensuring that all tests still pass.</a:t>
            </a:r>
            <a:endParaRPr sz="1700"/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7622" l="0" r="0" t="21076"/>
          <a:stretch/>
        </p:blipFill>
        <p:spPr>
          <a:xfrm>
            <a:off x="372050" y="2242400"/>
            <a:ext cx="4098775" cy="164111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Refactoring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7313" y="1529525"/>
            <a:ext cx="7229375" cy="34020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22"/>
          <p:cNvSpPr/>
          <p:nvPr/>
        </p:nvSpPr>
        <p:spPr>
          <a:xfrm>
            <a:off x="5238750" y="4271375"/>
            <a:ext cx="1369200" cy="50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ybalt template">
  <a:themeElements>
    <a:clrScheme name="Custom 347">
      <a:dk1>
        <a:srgbClr val="1A1135"/>
      </a:dk1>
      <a:lt1>
        <a:srgbClr val="FFFFFF"/>
      </a:lt1>
      <a:dk2>
        <a:srgbClr val="6A6185"/>
      </a:dk2>
      <a:lt2>
        <a:srgbClr val="F1F0F3"/>
      </a:lt2>
      <a:accent1>
        <a:srgbClr val="EB37A6"/>
      </a:accent1>
      <a:accent2>
        <a:srgbClr val="8A3ACC"/>
      </a:accent2>
      <a:accent3>
        <a:srgbClr val="1994EB"/>
      </a:accent3>
      <a:accent4>
        <a:srgbClr val="80D126"/>
      </a:accent4>
      <a:accent5>
        <a:srgbClr val="FFBF00"/>
      </a:accent5>
      <a:accent6>
        <a:srgbClr val="F1473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